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4" r:id="rId4"/>
    <p:sldId id="295" r:id="rId5"/>
    <p:sldId id="287" r:id="rId6"/>
    <p:sldId id="296" r:id="rId7"/>
    <p:sldId id="289" r:id="rId8"/>
    <p:sldId id="288" r:id="rId9"/>
    <p:sldId id="293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1037">
            <a:off x="156519" y="1239552"/>
            <a:ext cx="9070817" cy="2759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114867" y="3941814"/>
            <a:ext cx="9755187" cy="550333"/>
          </a:xfrm>
        </p:spPr>
        <p:txBody>
          <a:bodyPr/>
          <a:lstStyle/>
          <a:p>
            <a:r>
              <a:rPr lang="en-US" dirty="0" smtClean="0"/>
              <a:t>2020-2021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Covid-19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Claims incurred </a:t>
            </a:r>
            <a:r>
              <a:rPr lang="en-US" sz="1200" dirty="0" smtClean="0"/>
              <a:t>January 2020through December 2020 </a:t>
            </a:r>
            <a:r>
              <a:rPr lang="en-US" sz="1200" dirty="0"/>
              <a:t>and paid through march 2021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326" y="2063395"/>
            <a:ext cx="3310128" cy="5762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Testing – level 1 treatment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 Narrow" panose="020B0606020202030204" pitchFamily="34" charset="0"/>
              </a:rPr>
              <a:t>1,887 Tested of echip’s 3,478 lives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$315,357 Spent through December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Equates to $6.05 per member per month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214 diagnosed with covid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109 employees – 44 spouses – 61 Deps.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$54,333 spent on *level 1 treatment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Equates to $1.04 per member per month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46.9% of those diagnosed had a chronic condition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42% Male – 58% female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spend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Total spend on testing and *level 1 treatment through December 2020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$369,690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Equates to $7.09 per member per month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Individual reporting thru April for each member  Entity is forthcoming</a:t>
            </a:r>
          </a:p>
          <a:p>
            <a:r>
              <a:rPr lang="en-US" sz="900" b="1" i="1" dirty="0" smtClean="0">
                <a:latin typeface="Arial Narrow" panose="020B0606020202030204" pitchFamily="34" charset="0"/>
              </a:rPr>
              <a:t>*level 1 treatment = limited meds required/no hospital admittance</a:t>
            </a:r>
          </a:p>
        </p:txBody>
      </p:sp>
    </p:spTree>
    <p:extLst>
      <p:ext uri="{BB962C8B-B14F-4D97-AF65-F5344CB8AC3E}">
        <p14:creationId xmlns:p14="http://schemas.microsoft.com/office/powerpoint/2010/main" val="2005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Covid-19</a:t>
            </a:r>
            <a:br>
              <a:rPr lang="en-US" dirty="0" smtClean="0"/>
            </a:br>
            <a:r>
              <a:rPr lang="en-US" sz="2000" dirty="0" smtClean="0"/>
              <a:t>additional information on covid+ spend through inpatient/outpatient/prof. provider related claims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spend for testing &amp; claims with a covid+ diagnosis with extensive </a:t>
            </a:r>
            <a:r>
              <a:rPr lang="en-US" sz="1400" b="1" dirty="0" err="1" smtClean="0">
                <a:latin typeface="Arial Narrow" panose="020B0606020202030204" pitchFamily="34" charset="0"/>
              </a:rPr>
              <a:t>rx</a:t>
            </a:r>
            <a:r>
              <a:rPr lang="en-US" sz="1400" b="1" dirty="0" smtClean="0">
                <a:latin typeface="Arial Narrow" panose="020B0606020202030204" pitchFamily="34" charset="0"/>
              </a:rPr>
              <a:t> treatment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Inpatient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Outpatient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Providers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Other medical services 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pharmacy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Spend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$197,440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$223,504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$200,516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$18,162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$1,228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Per Member - Per Month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$3.78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$4.28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$3.84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$0.35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$0.02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84819"/>
              </p:ext>
            </p:extLst>
          </p:nvPr>
        </p:nvGraphicFramePr>
        <p:xfrm>
          <a:off x="1087395" y="4843665"/>
          <a:ext cx="992659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65"/>
                <a:gridCol w="3308865"/>
                <a:gridCol w="3308865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b="0" baseline="0" dirty="0" smtClean="0">
                          <a:latin typeface="Arial Narrow" panose="020B0606020202030204" pitchFamily="34" charset="0"/>
                        </a:rPr>
                        <a:t> Combined Spend</a:t>
                      </a:r>
                      <a:endParaRPr lang="en-US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$640,850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$12.28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</a:t>
            </a:r>
            <a:br>
              <a:rPr lang="en-US" dirty="0"/>
            </a:br>
            <a:r>
              <a:rPr lang="en-US" sz="2200" dirty="0" smtClean="0"/>
              <a:t>breakdown on covid+ diagnosis thru in/outpatient/professional settings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inpatient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8 admissions</a:t>
            </a:r>
          </a:p>
          <a:p>
            <a:r>
              <a:rPr lang="en-US" dirty="0" smtClean="0"/>
              <a:t>70 inpatient bed days</a:t>
            </a:r>
          </a:p>
          <a:p>
            <a:r>
              <a:rPr lang="en-US" dirty="0" smtClean="0"/>
              <a:t>66  Acute care bed days</a:t>
            </a:r>
          </a:p>
          <a:p>
            <a:r>
              <a:rPr lang="en-US" dirty="0" smtClean="0"/>
              <a:t>4  Icu bed days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79 diagnostic testing</a:t>
            </a:r>
          </a:p>
          <a:p>
            <a:r>
              <a:rPr lang="en-US" dirty="0" smtClean="0"/>
              <a:t>22 emergency room visits</a:t>
            </a:r>
          </a:p>
          <a:p>
            <a:r>
              <a:rPr lang="en-US" dirty="0" smtClean="0"/>
              <a:t>17 urgent care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*Professional </a:t>
            </a:r>
            <a:r>
              <a:rPr lang="en-US" dirty="0" smtClean="0"/>
              <a:t>provider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113 lab</a:t>
            </a:r>
          </a:p>
          <a:p>
            <a:r>
              <a:rPr lang="en-US" dirty="0" smtClean="0"/>
              <a:t>6 radiology</a:t>
            </a:r>
          </a:p>
          <a:p>
            <a:endParaRPr lang="en-US" sz="900" i="1" dirty="0" smtClean="0">
              <a:solidFill>
                <a:srgbClr val="FF0000"/>
              </a:solidFill>
            </a:endParaRPr>
          </a:p>
          <a:p>
            <a:endParaRPr lang="en-US" sz="900" i="1" dirty="0">
              <a:solidFill>
                <a:srgbClr val="FF0000"/>
              </a:solidFill>
            </a:endParaRPr>
          </a:p>
          <a:p>
            <a:endParaRPr lang="en-US" sz="900" i="1" dirty="0" smtClean="0">
              <a:solidFill>
                <a:srgbClr val="FF0000"/>
              </a:solidFill>
            </a:endParaRPr>
          </a:p>
          <a:p>
            <a:endParaRPr lang="en-US" sz="900" i="1" dirty="0">
              <a:solidFill>
                <a:srgbClr val="FF0000"/>
              </a:solidFill>
            </a:endParaRPr>
          </a:p>
          <a:p>
            <a:endParaRPr lang="en-US" sz="900" i="1" dirty="0" smtClean="0">
              <a:solidFill>
                <a:srgbClr val="FF0000"/>
              </a:solidFill>
            </a:endParaRPr>
          </a:p>
          <a:p>
            <a:r>
              <a:rPr lang="en-US" sz="900" i="1" dirty="0" smtClean="0">
                <a:solidFill>
                  <a:srgbClr val="FF0000"/>
                </a:solidFill>
              </a:rPr>
              <a:t>*</a:t>
            </a:r>
            <a:r>
              <a:rPr lang="en-US" sz="900" i="1" dirty="0" smtClean="0">
                <a:solidFill>
                  <a:schemeClr val="accent1">
                    <a:lumMod val="75000"/>
                  </a:schemeClr>
                </a:solidFill>
              </a:rPr>
              <a:t>these numbers represent covid+ findings through lab &amp; radiology setting</a:t>
            </a:r>
            <a:endParaRPr lang="en-US" sz="9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10746"/>
            <a:ext cx="10459994" cy="13331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paid claims, fixed costs &amp; Rebates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July 2020 – April 2021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Rx rebates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$27M in Total plan spend so far – 88.4% of our $31M budget 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$24,373,561 in Medical &amp; </a:t>
            </a:r>
            <a:r>
              <a:rPr lang="en-US" b="1" dirty="0" err="1" smtClean="0">
                <a:latin typeface="Arial Narrow" panose="020B0606020202030204" pitchFamily="34" charset="0"/>
              </a:rPr>
              <a:t>rx</a:t>
            </a:r>
            <a:r>
              <a:rPr lang="en-US" b="1" dirty="0" smtClean="0">
                <a:latin typeface="Arial Narrow" panose="020B0606020202030204" pitchFamily="34" charset="0"/>
              </a:rPr>
              <a:t> spend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$2,892,341 in fixed costs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21 claimants went over $100k as of January 2021- a spend of $7.8M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1</a:t>
            </a:r>
            <a:r>
              <a:rPr lang="en-US" b="1" baseline="30000" dirty="0" smtClean="0">
                <a:latin typeface="Arial Narrow" panose="020B0606020202030204" pitchFamily="34" charset="0"/>
              </a:rPr>
              <a:t>st</a:t>
            </a:r>
            <a:r>
              <a:rPr lang="en-US" b="1" dirty="0" smtClean="0">
                <a:latin typeface="Arial Narrow" panose="020B0606020202030204" pitchFamily="34" charset="0"/>
              </a:rPr>
              <a:t> quarter - $197,674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2</a:t>
            </a:r>
            <a:r>
              <a:rPr lang="en-US" b="1" baseline="30000" dirty="0" smtClean="0">
                <a:latin typeface="Arial Narrow" panose="020B0606020202030204" pitchFamily="34" charset="0"/>
              </a:rPr>
              <a:t>nd</a:t>
            </a:r>
            <a:r>
              <a:rPr lang="en-US" b="1" dirty="0" smtClean="0">
                <a:latin typeface="Arial Narrow" panose="020B0606020202030204" pitchFamily="34" charset="0"/>
              </a:rPr>
              <a:t> quarter - $233,052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3</a:t>
            </a:r>
            <a:r>
              <a:rPr lang="en-US" b="1" baseline="30000" dirty="0" smtClean="0">
                <a:latin typeface="Arial Narrow" panose="020B0606020202030204" pitchFamily="34" charset="0"/>
              </a:rPr>
              <a:t>rd</a:t>
            </a:r>
            <a:r>
              <a:rPr lang="en-US" b="1" dirty="0" smtClean="0">
                <a:latin typeface="Arial Narrow" panose="020B0606020202030204" pitchFamily="34" charset="0"/>
              </a:rPr>
              <a:t> quarter - $232,523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4</a:t>
            </a:r>
            <a:r>
              <a:rPr lang="en-US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b="1" dirty="0" smtClean="0">
                <a:latin typeface="Arial Narrow" panose="020B0606020202030204" pitchFamily="34" charset="0"/>
              </a:rPr>
              <a:t> quarter - $205,511</a:t>
            </a:r>
          </a:p>
          <a:p>
            <a:pPr marL="0" indent="0" algn="ctr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4707" cy="18439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Medical- pharmacy trend – </a:t>
            </a:r>
            <a:br>
              <a:rPr lang="en-US" sz="4400" dirty="0" smtClean="0"/>
            </a:br>
            <a:r>
              <a:rPr lang="en-US" sz="4400" dirty="0" smtClean="0"/>
              <a:t>chronic conditions &amp; prevention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1300" dirty="0" smtClean="0"/>
              <a:t>claims incurred January 2020-December 2020 paid through march 2021</a:t>
            </a:r>
            <a:endParaRPr lang="en-US" sz="1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&amp; pharmacy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743390"/>
            <a:ext cx="5088712" cy="251285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Total plan spend </a:t>
            </a:r>
            <a:r>
              <a:rPr lang="en-US" sz="1600" dirty="0" err="1" smtClean="0">
                <a:latin typeface="Arial Narrow" panose="020B0606020202030204" pitchFamily="34" charset="0"/>
              </a:rPr>
              <a:t>PMpm</a:t>
            </a:r>
            <a:r>
              <a:rPr lang="en-US" sz="1600" dirty="0" smtClean="0">
                <a:latin typeface="Arial Narrow" panose="020B0606020202030204" pitchFamily="34" charset="0"/>
              </a:rPr>
              <a:t> $631.68 (-2.5% prior yr)</a:t>
            </a:r>
          </a:p>
          <a:p>
            <a:pPr lvl="1"/>
            <a:r>
              <a:rPr lang="en-US" sz="1400" b="1" dirty="0">
                <a:latin typeface="Arial Narrow" panose="020B0606020202030204" pitchFamily="34" charset="0"/>
              </a:rPr>
              <a:t>$508.48 </a:t>
            </a:r>
            <a:r>
              <a:rPr lang="en-US" sz="1400" b="1" dirty="0" err="1">
                <a:latin typeface="Arial Narrow" panose="020B0606020202030204" pitchFamily="34" charset="0"/>
              </a:rPr>
              <a:t>pmpm</a:t>
            </a:r>
            <a:r>
              <a:rPr lang="en-US" sz="1400" b="1" dirty="0">
                <a:latin typeface="Arial Narrow" panose="020B0606020202030204" pitchFamily="34" charset="0"/>
              </a:rPr>
              <a:t> Medical spend</a:t>
            </a:r>
          </a:p>
          <a:p>
            <a:pPr lvl="1"/>
            <a:r>
              <a:rPr lang="en-US" sz="1400" b="1" dirty="0">
                <a:latin typeface="Arial Narrow" panose="020B0606020202030204" pitchFamily="34" charset="0"/>
              </a:rPr>
              <a:t>$123.20 </a:t>
            </a:r>
            <a:r>
              <a:rPr lang="en-US" sz="1400" b="1" dirty="0" err="1">
                <a:latin typeface="Arial Narrow" panose="020B0606020202030204" pitchFamily="34" charset="0"/>
              </a:rPr>
              <a:t>pmpm</a:t>
            </a:r>
            <a:r>
              <a:rPr lang="en-US" sz="1400" b="1" dirty="0">
                <a:latin typeface="Arial Narrow" panose="020B0606020202030204" pitchFamily="34" charset="0"/>
              </a:rPr>
              <a:t> pharmacy </a:t>
            </a:r>
            <a:r>
              <a:rPr lang="en-US" sz="1400" b="1" dirty="0" smtClean="0">
                <a:latin typeface="Arial Narrow" panose="020B0606020202030204" pitchFamily="34" charset="0"/>
              </a:rPr>
              <a:t>spend</a:t>
            </a:r>
          </a:p>
          <a:p>
            <a:pPr lvl="2"/>
            <a:r>
              <a:rPr lang="en-US" sz="1200" b="1" dirty="0" smtClean="0">
                <a:latin typeface="Arial Narrow" panose="020B0606020202030204" pitchFamily="34" charset="0"/>
              </a:rPr>
              <a:t>$43.20 of the pharmacy spend is specialty pharmacy +19.6% from prior yr</a:t>
            </a:r>
          </a:p>
          <a:p>
            <a:pPr lvl="2"/>
            <a:r>
              <a:rPr lang="en-US" sz="1200" b="1" dirty="0" smtClean="0">
                <a:latin typeface="Arial Narrow" panose="020B0606020202030204" pitchFamily="34" charset="0"/>
              </a:rPr>
              <a:t>$32.90 of medical spend is specialty medical treatment  +18.8% from prior yr </a:t>
            </a:r>
          </a:p>
          <a:p>
            <a:pPr lvl="1"/>
            <a:r>
              <a:rPr lang="en-US" sz="1200" b="1" dirty="0" smtClean="0">
                <a:latin typeface="Arial Narrow" panose="020B0606020202030204" pitchFamily="34" charset="0"/>
              </a:rPr>
              <a:t>Employees represent 43.8% of echip and are 55.5% of the medical &amp; pharmacy spend +3.3% from prior year</a:t>
            </a:r>
          </a:p>
          <a:p>
            <a:pPr lvl="1"/>
            <a:r>
              <a:rPr lang="en-US" sz="1200" b="1" dirty="0" smtClean="0">
                <a:latin typeface="Arial Narrow" panose="020B0606020202030204" pitchFamily="34" charset="0"/>
              </a:rPr>
              <a:t>Overall Spouses incurred higher pm costs due to catastrophic claims by +5%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5001744" cy="679994"/>
          </a:xfrm>
        </p:spPr>
        <p:txBody>
          <a:bodyPr/>
          <a:lstStyle/>
          <a:p>
            <a:r>
              <a:rPr lang="en-US" dirty="0" smtClean="0"/>
              <a:t>Chronic conditions &amp; prevention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652584"/>
            <a:ext cx="5088713" cy="2883243"/>
          </a:xfrm>
        </p:spPr>
        <p:txBody>
          <a:bodyPr>
            <a:normAutofit fontScale="32500" lnSpcReduction="20000"/>
          </a:bodyPr>
          <a:lstStyle/>
          <a:p>
            <a:r>
              <a:rPr lang="en-US" sz="3400" b="1" dirty="0">
                <a:latin typeface="Arial Narrow" panose="020B0606020202030204" pitchFamily="34" charset="0"/>
              </a:rPr>
              <a:t>41.8% of echip has a chronic </a:t>
            </a:r>
            <a:r>
              <a:rPr lang="en-US" sz="3400" b="1" dirty="0" smtClean="0">
                <a:latin typeface="Arial Narrow" panose="020B0606020202030204" pitchFamily="34" charset="0"/>
              </a:rPr>
              <a:t>condition - </a:t>
            </a:r>
            <a:r>
              <a:rPr lang="en-US" sz="3400" b="1" dirty="0">
                <a:latin typeface="Arial Narrow" panose="020B0606020202030204" pitchFamily="34" charset="0"/>
              </a:rPr>
              <a:t>that equates to 1,460 </a:t>
            </a:r>
            <a:r>
              <a:rPr lang="en-US" sz="3400" b="1" dirty="0" smtClean="0">
                <a:latin typeface="Arial Narrow" panose="020B0606020202030204" pitchFamily="34" charset="0"/>
              </a:rPr>
              <a:t>members significant driver of medical cost 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711 or 48.7% of those members  with chronic conditions are currently engaged in chronic coaching services – this is down 9.3% from prior yr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75% of members with chronic conditions participated in preventative well care visits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52.7% of remaining echip population completed well visits down from 59.3% prior yr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77% of age 52-74 have had breast cancer screening (+8)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62% of age 24-64 have had cervical cancer screening (-1%)</a:t>
            </a:r>
          </a:p>
          <a:p>
            <a:r>
              <a:rPr lang="en-US" sz="3400" b="1" dirty="0" smtClean="0">
                <a:latin typeface="Arial Narrow" panose="020B0606020202030204" pitchFamily="34" charset="0"/>
              </a:rPr>
              <a:t>46% of age 51-75 have had colon cancer screening (-5%)</a:t>
            </a:r>
            <a:endParaRPr lang="en-US" sz="3400" b="1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61" y="67963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Behavioral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2690" y="1099569"/>
            <a:ext cx="10394707" cy="43456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From January 2020 through  December 2020 – 14% of our total membership filed a behavioral health claim</a:t>
            </a:r>
          </a:p>
          <a:p>
            <a:pPr lvl="1"/>
            <a:r>
              <a:rPr lang="en-US" b="1" dirty="0" smtClean="0">
                <a:latin typeface="Arial Narrow" panose="020B0606020202030204" pitchFamily="34" charset="0"/>
              </a:rPr>
              <a:t>470 Mental health claimants </a:t>
            </a:r>
          </a:p>
          <a:p>
            <a:pPr lvl="1"/>
            <a:r>
              <a:rPr lang="en-US" b="1" dirty="0" smtClean="0">
                <a:latin typeface="Arial Narrow" panose="020B0606020202030204" pitchFamily="34" charset="0"/>
              </a:rPr>
              <a:t>14 Substance abuse disorders</a:t>
            </a:r>
          </a:p>
          <a:p>
            <a:pPr lvl="1"/>
            <a:r>
              <a:rPr lang="en-US" b="1" dirty="0" smtClean="0">
                <a:latin typeface="Arial Narrow" panose="020B0606020202030204" pitchFamily="34" charset="0"/>
              </a:rPr>
              <a:t>2 Claimants &gt;$100k in behavioral health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Depression is at 36%, anxiety at 32% of the total behavioral health claims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Employees represent 45.8% of claimants-spouses 17.1% and dependents 37.1%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14% of ECHIP’s total membership had a claim with a behavioral health provider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Behavioral health virtual visits </a:t>
            </a:r>
            <a:r>
              <a:rPr lang="en-US" b="1" u="sng" dirty="0" smtClean="0">
                <a:latin typeface="Arial Narrow" panose="020B0606020202030204" pitchFamily="34" charset="0"/>
              </a:rPr>
              <a:t>increased by 9743.8%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up from 32 in the prior year to 3,150 currently</a:t>
            </a:r>
            <a:endParaRPr lang="en-US" b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Echip</a:t>
            </a:r>
            <a:r>
              <a:rPr lang="en-US" dirty="0" smtClean="0"/>
              <a:t> top 5 diagnosis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1.  </a:t>
            </a:r>
            <a:r>
              <a:rPr lang="en-US" b="1" dirty="0" smtClean="0">
                <a:latin typeface="Arial Narrow" panose="020B0606020202030204" pitchFamily="34" charset="0"/>
              </a:rPr>
              <a:t>Musculoskeletal – </a:t>
            </a:r>
            <a:r>
              <a:rPr lang="en-US" sz="1600" b="1" i="1" dirty="0" smtClean="0">
                <a:latin typeface="Arial Narrow" panose="020B0606020202030204" pitchFamily="34" charset="0"/>
              </a:rPr>
              <a:t>in fy 2018-19 this was #5, last year and this year it has been #1</a:t>
            </a:r>
            <a:r>
              <a:rPr lang="en-US" b="1" dirty="0" smtClean="0">
                <a:latin typeface="Arial Narrow" panose="020B0606020202030204" pitchFamily="34" charset="0"/>
              </a:rPr>
              <a:t>		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2.  Cancer – </a:t>
            </a:r>
            <a:r>
              <a:rPr lang="en-US" sz="1600" b="1" i="1" dirty="0" smtClean="0">
                <a:latin typeface="Arial Narrow" panose="020B0606020202030204" pitchFamily="34" charset="0"/>
              </a:rPr>
              <a:t>consistently at #2 since 2018-19	</a:t>
            </a:r>
            <a:r>
              <a:rPr lang="en-US" b="1" dirty="0" smtClean="0">
                <a:latin typeface="Arial Narrow" panose="020B0606020202030204" pitchFamily="34" charset="0"/>
              </a:rPr>
              <a:t>		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3.  gastrointestinal – </a:t>
            </a:r>
            <a:r>
              <a:rPr lang="en-US" sz="1600" b="1" i="1" dirty="0" smtClean="0">
                <a:latin typeface="Arial Narrow" panose="020B0606020202030204" pitchFamily="34" charset="0"/>
              </a:rPr>
              <a:t>first year in our top 5</a:t>
            </a:r>
            <a:endParaRPr lang="en-US" sz="1600" b="1" dirty="0" smtClean="0">
              <a:latin typeface="Arial Narrow" panose="020B060602020203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</a:rPr>
              <a:t>4.  circulatory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5.  neurological</a:t>
            </a:r>
          </a:p>
        </p:txBody>
      </p:sp>
    </p:spTree>
    <p:extLst>
      <p:ext uri="{BB962C8B-B14F-4D97-AF65-F5344CB8AC3E}">
        <p14:creationId xmlns:p14="http://schemas.microsoft.com/office/powerpoint/2010/main" val="7485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exstream_shape5035" descr="\\5C077\exstream\HTMLImage66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4" y="87269"/>
            <a:ext cx="10312743" cy="285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55" y="2285901"/>
            <a:ext cx="3883489" cy="2286198"/>
          </a:xfrm>
          <a:prstGeom prst="rect">
            <a:avLst/>
          </a:prstGeom>
        </p:spPr>
      </p:pic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50697"/>
              </p:ext>
            </p:extLst>
          </p:nvPr>
        </p:nvGraphicFramePr>
        <p:xfrm>
          <a:off x="1893845" y="2944768"/>
          <a:ext cx="8128000" cy="336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Programs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Estimated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Savings – Impacted Members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Chronic Condition Coaching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$542,442  -  1,460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Lifestyle Coaching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$2,297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 -  3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Wellness Coaching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$2,942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 -  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Specialty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Case Management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$81,955  -  33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Gaps in Care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$20,090  -  159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Inpatient/Outpatient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Utilization Mgmt.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$378,594  -  63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206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Narrow" panose="020B0606020202030204" pitchFamily="34" charset="0"/>
                        </a:rPr>
                        <a:t>Total Cost Avoidance to ECHIP’s Plan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 Narrow" panose="020B0606020202030204" pitchFamily="34" charset="0"/>
                        </a:rPr>
                        <a:t>$1,028,321 – 1,724 Members</a:t>
                      </a:r>
                      <a:endParaRPr lang="en-US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3683</TotalTime>
  <Words>683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Impact</vt:lpstr>
      <vt:lpstr>Main Event</vt:lpstr>
      <vt:lpstr>PowerPoint Presentation</vt:lpstr>
      <vt:lpstr> Covid-19 Claims incurred January 2020through December 2020 and paid through march 2021 </vt:lpstr>
      <vt:lpstr>Covid-19 additional information on covid+ spend through inpatient/outpatient/prof. provider related claims</vt:lpstr>
      <vt:lpstr>Covid-19 breakdown on covid+ diagnosis thru in/outpatient/professional settings</vt:lpstr>
      <vt:lpstr>paid claims, fixed costs &amp; Rebates</vt:lpstr>
      <vt:lpstr>Medical- pharmacy trend –  chronic conditions &amp; prevention claims incurred January 2020-December 2020 paid through march 2021</vt:lpstr>
      <vt:lpstr>Behavioral health </vt:lpstr>
      <vt:lpstr>Echip top 5 diagnosis</vt:lpstr>
      <vt:lpstr>PowerPoint Presentation</vt:lpstr>
    </vt:vector>
  </TitlesOfParts>
  <Company>EASTCONN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Carr</dc:creator>
  <cp:lastModifiedBy>Larisa Carr</cp:lastModifiedBy>
  <cp:revision>133</cp:revision>
  <cp:lastPrinted>2021-05-11T20:13:23Z</cp:lastPrinted>
  <dcterms:created xsi:type="dcterms:W3CDTF">2019-05-03T16:51:46Z</dcterms:created>
  <dcterms:modified xsi:type="dcterms:W3CDTF">2021-05-12T20:51:20Z</dcterms:modified>
</cp:coreProperties>
</file>